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17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0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0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7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1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1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7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6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9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9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3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2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CEE0-5D30-1547-A0D7-E1EC4422983B}" type="datetimeFigureOut"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F720-57F7-0346-9495-08E029DCD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0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7C09DE5-F9B4-9B4F-BC45-F4A7D9E90164}"/>
              </a:ext>
            </a:extLst>
          </p:cNvPr>
          <p:cNvSpPr txBox="1">
            <a:spLocks/>
          </p:cNvSpPr>
          <p:nvPr/>
        </p:nvSpPr>
        <p:spPr>
          <a:xfrm>
            <a:off x="0" y="1024531"/>
            <a:ext cx="8925340" cy="11884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>
                <a:latin typeface="Chalkboard" panose="03050602040202020205" pitchFamily="66" charset="77"/>
              </a:rPr>
              <a:t>REU Program</a:t>
            </a:r>
            <a:r>
              <a:rPr lang="en-US" sz="3600" b="1">
                <a:latin typeface="Chalkboard" panose="03050602040202020205" pitchFamily="66" charset="77"/>
              </a:rPr>
              <a:t>:  </a:t>
            </a:r>
            <a:br>
              <a:rPr lang="en-US" sz="3600" b="1">
                <a:latin typeface="Chalkboard" panose="03050602040202020205" pitchFamily="66" charset="77"/>
              </a:rPr>
            </a:br>
            <a:r>
              <a:rPr lang="en-US" sz="3600" b="1">
                <a:latin typeface="Chalkboard" panose="03050602040202020205" pitchFamily="66" charset="77"/>
              </a:rPr>
              <a:t>The Stressed Life of Cells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8108C1-B486-B94E-911D-926DD7C0FAD8}"/>
              </a:ext>
            </a:extLst>
          </p:cNvPr>
          <p:cNvSpPr txBox="1">
            <a:spLocks/>
          </p:cNvSpPr>
          <p:nvPr/>
        </p:nvSpPr>
        <p:spPr>
          <a:xfrm>
            <a:off x="2274818" y="2293160"/>
            <a:ext cx="5915025" cy="26504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10-week Summer Research Program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May 26—July 31, 2026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The University of Kansas (Lawrence, Kansas)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Housing and meals provided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Travel allowance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$7,000 stipend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Chalkboard" panose="03050602040202020205" pitchFamily="66" charset="77"/>
              </a:rPr>
              <a:t>No application fee</a:t>
            </a:r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08FFD0A4-BE49-094C-BE44-7CE85E74F8A0}"/>
              </a:ext>
            </a:extLst>
          </p:cNvPr>
          <p:cNvSpPr txBox="1"/>
          <p:nvPr/>
        </p:nvSpPr>
        <p:spPr>
          <a:xfrm>
            <a:off x="0" y="5191934"/>
            <a:ext cx="9144000" cy="16660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RESEARCH AREAS</a:t>
            </a:r>
            <a:endParaRPr lang="en-US" sz="1600" b="1">
              <a:effectLst/>
              <a:latin typeface="Chalkboard" panose="03050602040202020205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600">
              <a:effectLst/>
              <a:latin typeface="Chalkboard" panose="03050602040202020205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		Microbiology				Cancer biology					Biochemistry</a:t>
            </a:r>
          </a:p>
          <a:p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		Neurobiology				Molecular biology 				Genetics</a:t>
            </a:r>
          </a:p>
          <a:p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		Developmental biology		Computational biology 			Virology</a:t>
            </a:r>
          </a:p>
          <a:p>
            <a:endParaRPr lang="en-US" sz="1600">
              <a:solidFill>
                <a:srgbClr val="000000"/>
              </a:solidFill>
              <a:effectLst>
                <a:outerShdw blurRad="63500" dist="50800" dir="18900000" sx="0" sy="0">
                  <a:srgbClr val="000000">
                    <a:alpha val="50000"/>
                  </a:srgbClr>
                </a:outerShdw>
              </a:effectLst>
              <a:latin typeface="Chalkboard" panose="03050602040202020205" pitchFamily="66" charset="77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>
              <a:solidFill>
                <a:srgbClr val="000000"/>
              </a:solidFill>
              <a:effectLst>
                <a:outerShdw blurRad="63500" dist="50800" dir="18900000" sx="0" sy="0">
                  <a:srgbClr val="000000">
                    <a:alpha val="50000"/>
                  </a:srgbClr>
                </a:outerShdw>
              </a:effectLst>
              <a:latin typeface="Chalkboard" panose="03050602040202020205" pitchFamily="66" charset="77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>
              <a:solidFill>
                <a:srgbClr val="000000"/>
              </a:solidFill>
              <a:effectLst>
                <a:outerShdw blurRad="63500" dist="50800" dir="18900000" sx="0" sy="0">
                  <a:srgbClr val="000000">
                    <a:alpha val="50000"/>
                  </a:srgbClr>
                </a:outerShdw>
              </a:effectLst>
              <a:latin typeface="Chalkboard" panose="03050602040202020205" pitchFamily="66" charset="77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>
              <a:solidFill>
                <a:srgbClr val="000000"/>
              </a:solidFill>
              <a:effectLst>
                <a:outerShdw blurRad="63500" dist="50800" dir="18900000" sx="0" sy="0">
                  <a:srgbClr val="000000">
                    <a:alpha val="50000"/>
                  </a:srgbClr>
                </a:outerShdw>
              </a:effectLst>
              <a:latin typeface="Chalkboard" panose="03050602040202020205" pitchFamily="66" charset="77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>
              <a:solidFill>
                <a:srgbClr val="000000"/>
              </a:solidFill>
              <a:effectLst>
                <a:outerShdw blurRad="63500" dist="50800" dir="18900000" sx="0" sy="0">
                  <a:srgbClr val="000000">
                    <a:alpha val="50000"/>
                  </a:srgbClr>
                </a:outerShdw>
              </a:effectLst>
              <a:latin typeface="Chalkboard" panose="03050602040202020205" pitchFamily="66" charset="77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endParaRPr lang="en-US" sz="1600">
              <a:effectLst/>
              <a:latin typeface="Chalkboard" panose="03050602040202020205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40">
            <a:extLst>
              <a:ext uri="{FF2B5EF4-FFF2-40B4-BE49-F238E27FC236}">
                <a16:creationId xmlns:a16="http://schemas.microsoft.com/office/drawing/2014/main" id="{803F2928-4BCF-2D49-9BDF-82C8E543DBE3}"/>
              </a:ext>
            </a:extLst>
          </p:cNvPr>
          <p:cNvSpPr txBox="1"/>
          <p:nvPr/>
        </p:nvSpPr>
        <p:spPr>
          <a:xfrm>
            <a:off x="0" y="0"/>
            <a:ext cx="9144000" cy="98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>
                <a:solidFill>
                  <a:srgbClr val="000000"/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endParaRPr lang="en-US" sz="1600">
              <a:effectLst/>
              <a:latin typeface="Chalkboard" panose="03050602040202020205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CEA2DC04-39FD-6942-804B-D125E88AFFF8}"/>
              </a:ext>
            </a:extLst>
          </p:cNvPr>
          <p:cNvSpPr txBox="1"/>
          <p:nvPr/>
        </p:nvSpPr>
        <p:spPr>
          <a:xfrm>
            <a:off x="585360" y="201858"/>
            <a:ext cx="7754620" cy="6985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  <a:latin typeface="Chalkboard" panose="03050602040202020205" pitchFamily="66" charset="77"/>
                <a:ea typeface="Times New Roman" panose="02020603050405020304" pitchFamily="18" charset="0"/>
                <a:cs typeface="Consolas" panose="020B0609020204030204" pitchFamily="49" charset="0"/>
              </a:rPr>
              <a:t>mb-reu.ku.edu</a:t>
            </a:r>
            <a:endParaRPr lang="en-US" sz="3200">
              <a:effectLst/>
              <a:latin typeface="Chalkboard" panose="03050602040202020205" pitchFamily="66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9" name="Picture 8" descr="/var/folders/lh/wndkfwtx6lb_z5302bl54p500000gp/T/com.microsoft.Word/Content.MSO/DC584911.tmp">
            <a:extLst>
              <a:ext uri="{FF2B5EF4-FFF2-40B4-BE49-F238E27FC236}">
                <a16:creationId xmlns:a16="http://schemas.microsoft.com/office/drawing/2014/main" id="{7FB094B4-93D4-E445-8224-0D15A8C50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53" y="1052788"/>
            <a:ext cx="1292088" cy="10947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681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95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Timmons, Lisa D</dc:creator>
  <cp:lastModifiedBy>Timmons, Lisa D</cp:lastModifiedBy>
  <cp:revision>5</cp:revision>
  <dcterms:created xsi:type="dcterms:W3CDTF">2021-12-03T07:16:31Z</dcterms:created>
  <dcterms:modified xsi:type="dcterms:W3CDTF">2026-01-16T23:18:57Z</dcterms:modified>
</cp:coreProperties>
</file>